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Lato"/>
      <p:regular r:id="rId28"/>
      <p:bold r:id="rId29"/>
      <p:italic r:id="rId30"/>
      <p:boldItalic r:id="rId31"/>
    </p:embeddedFont>
    <p:embeddedFont>
      <p:font typeface="Barlow"/>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Lat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schemas.openxmlformats.org/officeDocument/2006/relationships/font" Target="fonts/Barlow-bold.fntdata"/><Relationship Id="rId10" Type="http://schemas.openxmlformats.org/officeDocument/2006/relationships/slide" Target="slides/slide5.xml"/><Relationship Id="rId32" Type="http://schemas.openxmlformats.org/officeDocument/2006/relationships/font" Target="fonts/Barlow-regular.fntdata"/><Relationship Id="rId13" Type="http://schemas.openxmlformats.org/officeDocument/2006/relationships/slide" Target="slides/slide8.xml"/><Relationship Id="rId35" Type="http://schemas.openxmlformats.org/officeDocument/2006/relationships/font" Target="fonts/Barlow-boldItalic.fntdata"/><Relationship Id="rId12" Type="http://schemas.openxmlformats.org/officeDocument/2006/relationships/slide" Target="slides/slide7.xml"/><Relationship Id="rId34" Type="http://schemas.openxmlformats.org/officeDocument/2006/relationships/font" Target="fonts/Barlow-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d191e66a55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d191e66a55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d191e66a55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d191e66a55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d191e66a5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d191e66a5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d191e66a55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d191e66a55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d191e66a55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d191e66a55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d191e66a55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d191e66a55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d191e66a55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d191e66a55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d19e0832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d19e0832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d191e66a55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d191e66a55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d191e66a55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d191e66a55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d191e66a5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d191e66a5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d191e66a5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d191e66a5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d191e66a5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d191e66a5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d191e66a5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d191e66a5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d191e66a5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d191e66a5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d191e66a5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d191e66a5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d191e66a55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d191e66a55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DOCTOR APPOINTMENT SYSTEM </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852"/>
              <a:buNone/>
            </a:pPr>
            <a:r>
              <a:rPr lang="en" sz="1829">
                <a:solidFill>
                  <a:srgbClr val="0B5394"/>
                </a:solidFill>
                <a:latin typeface="Barlow"/>
                <a:ea typeface="Barlow"/>
                <a:cs typeface="Barlow"/>
                <a:sym typeface="Barlow"/>
              </a:rPr>
              <a:t>Giselle Fernandes - 2308</a:t>
            </a:r>
            <a:endParaRPr sz="1829">
              <a:solidFill>
                <a:srgbClr val="0B5394"/>
              </a:solidFill>
              <a:latin typeface="Barlow"/>
              <a:ea typeface="Barlow"/>
              <a:cs typeface="Barlow"/>
              <a:sym typeface="Barlow"/>
            </a:endParaRPr>
          </a:p>
          <a:p>
            <a:pPr indent="0" lvl="0" marL="0" rtl="0" algn="ctr">
              <a:lnSpc>
                <a:spcPct val="80000"/>
              </a:lnSpc>
              <a:spcBef>
                <a:spcPts val="0"/>
              </a:spcBef>
              <a:spcAft>
                <a:spcPts val="0"/>
              </a:spcAft>
              <a:buSzPts val="852"/>
              <a:buNone/>
            </a:pPr>
            <a:r>
              <a:rPr lang="en" sz="1829">
                <a:solidFill>
                  <a:srgbClr val="0B5394"/>
                </a:solidFill>
                <a:latin typeface="Barlow"/>
                <a:ea typeface="Barlow"/>
                <a:cs typeface="Barlow"/>
                <a:sym typeface="Barlow"/>
              </a:rPr>
              <a:t>Niyati Madgaokar - 2312</a:t>
            </a:r>
            <a:endParaRPr sz="1829">
              <a:solidFill>
                <a:srgbClr val="0B5394"/>
              </a:solidFill>
              <a:latin typeface="Barlow"/>
              <a:ea typeface="Barlow"/>
              <a:cs typeface="Barlow"/>
              <a:sym typeface="Barlow"/>
            </a:endParaRPr>
          </a:p>
          <a:p>
            <a:pPr indent="0" lvl="0" marL="0" rtl="0" algn="ctr">
              <a:lnSpc>
                <a:spcPct val="80000"/>
              </a:lnSpc>
              <a:spcBef>
                <a:spcPts val="0"/>
              </a:spcBef>
              <a:spcAft>
                <a:spcPts val="0"/>
              </a:spcAft>
              <a:buSzPts val="852"/>
              <a:buNone/>
            </a:pPr>
            <a:r>
              <a:rPr lang="en" sz="1829">
                <a:solidFill>
                  <a:srgbClr val="0B5394"/>
                </a:solidFill>
                <a:latin typeface="Barlow"/>
                <a:ea typeface="Barlow"/>
                <a:cs typeface="Barlow"/>
                <a:sym typeface="Barlow"/>
              </a:rPr>
              <a:t>Swizel  Monteiro - 2314</a:t>
            </a:r>
            <a:endParaRPr sz="1829">
              <a:solidFill>
                <a:srgbClr val="0B5394"/>
              </a:solidFill>
              <a:latin typeface="Barlow"/>
              <a:ea typeface="Barlow"/>
              <a:cs typeface="Barlow"/>
              <a:sym typeface="Barlo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675075" y="5357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APPROVE/ CANCEL APPOINTMENTS</a:t>
            </a:r>
            <a:endParaRPr/>
          </a:p>
        </p:txBody>
      </p:sp>
      <p:sp>
        <p:nvSpPr>
          <p:cNvPr id="150" name="Google Shape;150;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1" name="Google Shape;151;p22"/>
          <p:cNvPicPr preferRelativeResize="0"/>
          <p:nvPr/>
        </p:nvPicPr>
        <p:blipFill rotWithShape="1">
          <a:blip r:embed="rId3">
            <a:alphaModFix/>
          </a:blip>
          <a:srcRect b="16831" l="0" r="0" t="15518"/>
          <a:stretch/>
        </p:blipFill>
        <p:spPr>
          <a:xfrm>
            <a:off x="54375" y="1439750"/>
            <a:ext cx="8679402" cy="3302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664200" y="546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MAKING AN APPOINTMENT</a:t>
            </a:r>
            <a:endParaRPr/>
          </a:p>
        </p:txBody>
      </p:sp>
      <p:sp>
        <p:nvSpPr>
          <p:cNvPr id="157" name="Google Shape;157;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8" name="Google Shape;158;p23"/>
          <p:cNvPicPr preferRelativeResize="0"/>
          <p:nvPr/>
        </p:nvPicPr>
        <p:blipFill rotWithShape="1">
          <a:blip r:embed="rId3">
            <a:alphaModFix/>
          </a:blip>
          <a:srcRect b="8792" l="10607" r="11855" t="25642"/>
          <a:stretch/>
        </p:blipFill>
        <p:spPr>
          <a:xfrm>
            <a:off x="729450" y="1440625"/>
            <a:ext cx="7089974" cy="3372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664200" y="546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SEARCHING </a:t>
            </a:r>
            <a:r>
              <a:rPr lang="en"/>
              <a:t>AN APPOINTMENT</a:t>
            </a:r>
            <a:endParaRPr/>
          </a:p>
        </p:txBody>
      </p:sp>
      <p:sp>
        <p:nvSpPr>
          <p:cNvPr id="164" name="Google Shape;164;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5" name="Google Shape;165;p24"/>
          <p:cNvPicPr preferRelativeResize="0"/>
          <p:nvPr/>
        </p:nvPicPr>
        <p:blipFill rotWithShape="1">
          <a:blip r:embed="rId3">
            <a:alphaModFix/>
          </a:blip>
          <a:srcRect b="18587" l="0" r="0" t="14455"/>
          <a:stretch/>
        </p:blipFill>
        <p:spPr>
          <a:xfrm>
            <a:off x="105525" y="1416825"/>
            <a:ext cx="9038474" cy="34439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631600" y="513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TECHNOLOGIES USED</a:t>
            </a:r>
            <a:endParaRPr/>
          </a:p>
        </p:txBody>
      </p:sp>
      <p:sp>
        <p:nvSpPr>
          <p:cNvPr id="171" name="Google Shape;171;p25"/>
          <p:cNvSpPr txBox="1"/>
          <p:nvPr>
            <p:ph idx="1" type="body"/>
          </p:nvPr>
        </p:nvSpPr>
        <p:spPr>
          <a:xfrm>
            <a:off x="729450" y="1581100"/>
            <a:ext cx="7688700" cy="2758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DJANGO</a:t>
            </a:r>
            <a:endParaRPr/>
          </a:p>
          <a:p>
            <a:pPr indent="0" lvl="0" marL="0" rtl="0" algn="l">
              <a:spcBef>
                <a:spcPts val="1200"/>
              </a:spcBef>
              <a:spcAft>
                <a:spcPts val="0"/>
              </a:spcAft>
              <a:buNone/>
            </a:pPr>
            <a:r>
              <a:rPr lang="en"/>
              <a:t>PYTHON</a:t>
            </a:r>
            <a:endParaRPr/>
          </a:p>
          <a:p>
            <a:pPr indent="0" lvl="0" marL="0" rtl="0" algn="l">
              <a:spcBef>
                <a:spcPts val="1200"/>
              </a:spcBef>
              <a:spcAft>
                <a:spcPts val="0"/>
              </a:spcAft>
              <a:buNone/>
            </a:pPr>
            <a:r>
              <a:rPr lang="en"/>
              <a:t>GITHUB</a:t>
            </a:r>
            <a:endParaRPr/>
          </a:p>
          <a:p>
            <a:pPr indent="0" lvl="0" marL="0" rtl="0" algn="l">
              <a:spcBef>
                <a:spcPts val="1200"/>
              </a:spcBef>
              <a:spcAft>
                <a:spcPts val="0"/>
              </a:spcAft>
              <a:buNone/>
            </a:pPr>
            <a:r>
              <a:rPr lang="en"/>
              <a:t>JIRA</a:t>
            </a:r>
            <a:endParaRPr/>
          </a:p>
          <a:p>
            <a:pPr indent="0" lvl="0" marL="0" rtl="0" algn="l">
              <a:spcBef>
                <a:spcPts val="1200"/>
              </a:spcBef>
              <a:spcAft>
                <a:spcPts val="0"/>
              </a:spcAft>
              <a:buNone/>
            </a:pPr>
            <a:r>
              <a:rPr lang="en"/>
              <a:t>HTML/CSS/SCSS/JS</a:t>
            </a:r>
            <a:endParaRPr/>
          </a:p>
          <a:p>
            <a:pPr indent="0" lvl="0" marL="0" rtl="0" algn="l">
              <a:spcBef>
                <a:spcPts val="1200"/>
              </a:spcBef>
              <a:spcAft>
                <a:spcPts val="0"/>
              </a:spcAft>
              <a:buNone/>
            </a:pPr>
            <a:r>
              <a:rPr lang="en"/>
              <a:t>MYSQL</a:t>
            </a:r>
            <a:endParaRPr/>
          </a:p>
          <a:p>
            <a:pPr indent="0" lvl="0" marL="0" rtl="0" algn="l">
              <a:spcBef>
                <a:spcPts val="1200"/>
              </a:spcBef>
              <a:spcAft>
                <a:spcPts val="0"/>
              </a:spcAft>
              <a:buNone/>
            </a:pPr>
            <a:r>
              <a:rPr lang="en"/>
              <a:t>SONARLINT</a:t>
            </a:r>
            <a:endParaRPr/>
          </a:p>
          <a:p>
            <a:pPr indent="0" lvl="0" marL="0" rtl="0" algn="l">
              <a:spcBef>
                <a:spcPts val="1200"/>
              </a:spcBef>
              <a:spcAft>
                <a:spcPts val="1200"/>
              </a:spcAft>
              <a:buNone/>
            </a:pPr>
            <a:r>
              <a:rPr lang="en"/>
              <a:t>XAMPP</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609825" y="557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a:t>
            </a:r>
            <a:endParaRPr/>
          </a:p>
        </p:txBody>
      </p:sp>
      <p:sp>
        <p:nvSpPr>
          <p:cNvPr id="177" name="Google Shape;177;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8" name="Google Shape;178;p26"/>
          <p:cNvPicPr preferRelativeResize="0"/>
          <p:nvPr/>
        </p:nvPicPr>
        <p:blipFill>
          <a:blip r:embed="rId3">
            <a:alphaModFix/>
          </a:blip>
          <a:stretch>
            <a:fillRect/>
          </a:stretch>
        </p:blipFill>
        <p:spPr>
          <a:xfrm>
            <a:off x="2805374" y="132625"/>
            <a:ext cx="4667376" cy="4728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642450" y="470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GITHUB</a:t>
            </a:r>
            <a:endParaRPr/>
          </a:p>
        </p:txBody>
      </p:sp>
      <p:sp>
        <p:nvSpPr>
          <p:cNvPr id="184" name="Google Shape;184;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5" name="Google Shape;185;p27"/>
          <p:cNvPicPr preferRelativeResize="0"/>
          <p:nvPr/>
        </p:nvPicPr>
        <p:blipFill rotWithShape="1">
          <a:blip r:embed="rId3">
            <a:alphaModFix/>
          </a:blip>
          <a:srcRect b="5512" l="0" r="0" t="16623"/>
          <a:stretch/>
        </p:blipFill>
        <p:spPr>
          <a:xfrm>
            <a:off x="250689" y="1005650"/>
            <a:ext cx="8668336" cy="3979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631600" y="600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JIRA</a:t>
            </a:r>
            <a:endParaRPr/>
          </a:p>
        </p:txBody>
      </p:sp>
      <p:pic>
        <p:nvPicPr>
          <p:cNvPr id="191" name="Google Shape;191;p28"/>
          <p:cNvPicPr preferRelativeResize="0"/>
          <p:nvPr/>
        </p:nvPicPr>
        <p:blipFill>
          <a:blip r:embed="rId3">
            <a:alphaModFix/>
          </a:blip>
          <a:stretch>
            <a:fillRect/>
          </a:stretch>
        </p:blipFill>
        <p:spPr>
          <a:xfrm>
            <a:off x="631600" y="1136150"/>
            <a:ext cx="7586276" cy="40073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SONARLINT</a:t>
            </a:r>
            <a:endParaRPr/>
          </a:p>
        </p:txBody>
      </p:sp>
      <p:pic>
        <p:nvPicPr>
          <p:cNvPr id="197" name="Google Shape;197;p29"/>
          <p:cNvPicPr preferRelativeResize="0"/>
          <p:nvPr/>
        </p:nvPicPr>
        <p:blipFill>
          <a:blip r:embed="rId3">
            <a:alphaModFix/>
          </a:blip>
          <a:stretch>
            <a:fillRect/>
          </a:stretch>
        </p:blipFill>
        <p:spPr>
          <a:xfrm>
            <a:off x="598975" y="2231125"/>
            <a:ext cx="8157400" cy="1383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03" name="Google Shape;203;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t>T</a:t>
            </a:r>
            <a:r>
              <a:rPr lang="en" sz="1700"/>
              <a:t>he Online Doctor Appointment System represents a transformative step towards enhancing healthcare accessibility, efficiency, and patient satisfaction. By leveraging cutting-edge technology and adhering to best practices in software development, the system embodies the future of healthcare delivery, empowering patients and healthcare professionals alike to navigate the complexities of modern healthcare with ease and confidence.</a:t>
            </a:r>
            <a:endParaRPr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ctrTitle"/>
          </p:nvPr>
        </p:nvSpPr>
        <p:spPr>
          <a:xfrm>
            <a:off x="727950" y="28940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93" name="Google Shape;93;p14"/>
          <p:cNvSpPr txBox="1"/>
          <p:nvPr>
            <p:ph idx="1" type="subTitle"/>
          </p:nvPr>
        </p:nvSpPr>
        <p:spPr>
          <a:xfrm>
            <a:off x="729625" y="1570225"/>
            <a:ext cx="7688100" cy="2990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a:t>In today's fast-paced world, access to healthcare services is paramount, yet often hindered by logistical challenges such as long wait times, scheduling conflicts, and administrative inefficiencies. To address these issues and enhance the patient experience, the Design and Development of an Online Doctor Appointment System becomes imperative. This project aims to revolutionize the way patients interact with healthcare providers by offering a comprehensive and user-friendly platform for scheduling appointments, managing medical records, and facilitating communication between patients and healthcare professionals.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7650" y="481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 DASHBOARD</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0" name="Google Shape;100;p15"/>
          <p:cNvPicPr preferRelativeResize="0"/>
          <p:nvPr/>
        </p:nvPicPr>
        <p:blipFill>
          <a:blip r:embed="rId3">
            <a:alphaModFix/>
          </a:blip>
          <a:stretch>
            <a:fillRect/>
          </a:stretch>
        </p:blipFill>
        <p:spPr>
          <a:xfrm>
            <a:off x="676400" y="2078875"/>
            <a:ext cx="7555552" cy="2948324"/>
          </a:xfrm>
          <a:prstGeom prst="rect">
            <a:avLst/>
          </a:prstGeom>
          <a:noFill/>
          <a:ln>
            <a:noFill/>
          </a:ln>
        </p:spPr>
      </p:pic>
      <p:sp>
        <p:nvSpPr>
          <p:cNvPr id="101" name="Google Shape;101;p15"/>
          <p:cNvSpPr txBox="1"/>
          <p:nvPr/>
        </p:nvSpPr>
        <p:spPr>
          <a:xfrm>
            <a:off x="850375" y="1320125"/>
            <a:ext cx="73815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This gives a brief overview of the healthcare facility, including its mission, vision, and values. It includes the along with some key statistics describing the facility. The navbar includes User Registration and Login , and Appointment</a:t>
            </a:r>
            <a:endParaRPr sz="1300">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664200" y="492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REGISTRATION</a:t>
            </a:r>
            <a:endParaRPr/>
          </a:p>
        </p:txBody>
      </p:sp>
      <p:sp>
        <p:nvSpPr>
          <p:cNvPr id="107" name="Google Shape;107;p16"/>
          <p:cNvSpPr txBox="1"/>
          <p:nvPr>
            <p:ph idx="1" type="body"/>
          </p:nvPr>
        </p:nvSpPr>
        <p:spPr>
          <a:xfrm>
            <a:off x="727650" y="1191075"/>
            <a:ext cx="2811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Allows admin ,doctors , users to register accounts with additional information such as specialization and profile picture.</a:t>
            </a:r>
            <a:endParaRPr/>
          </a:p>
        </p:txBody>
      </p:sp>
      <p:pic>
        <p:nvPicPr>
          <p:cNvPr id="108" name="Google Shape;108;p16"/>
          <p:cNvPicPr preferRelativeResize="0"/>
          <p:nvPr/>
        </p:nvPicPr>
        <p:blipFill rotWithShape="1">
          <a:blip r:embed="rId3">
            <a:alphaModFix/>
          </a:blip>
          <a:srcRect b="7103" l="22680" r="22311" t="15514"/>
          <a:stretch/>
        </p:blipFill>
        <p:spPr>
          <a:xfrm>
            <a:off x="3318825" y="492200"/>
            <a:ext cx="5632826" cy="4456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7650" y="513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LOGIN</a:t>
            </a:r>
            <a:endParaRPr/>
          </a:p>
        </p:txBody>
      </p:sp>
      <p:sp>
        <p:nvSpPr>
          <p:cNvPr id="114" name="Google Shape;114;p17"/>
          <p:cNvSpPr txBox="1"/>
          <p:nvPr>
            <p:ph idx="1" type="body"/>
          </p:nvPr>
        </p:nvSpPr>
        <p:spPr>
          <a:xfrm>
            <a:off x="729450" y="1298375"/>
            <a:ext cx="8124300" cy="3041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Allows admin ,doctors , users to register accounts with additional information such as specialization and profile picture.</a:t>
            </a:r>
            <a:endParaRPr/>
          </a:p>
        </p:txBody>
      </p:sp>
      <p:pic>
        <p:nvPicPr>
          <p:cNvPr id="115" name="Google Shape;115;p17"/>
          <p:cNvPicPr preferRelativeResize="0"/>
          <p:nvPr/>
        </p:nvPicPr>
        <p:blipFill rotWithShape="1">
          <a:blip r:embed="rId3">
            <a:alphaModFix/>
          </a:blip>
          <a:srcRect b="14295" l="9055" r="8768" t="22280"/>
          <a:stretch/>
        </p:blipFill>
        <p:spPr>
          <a:xfrm>
            <a:off x="980850" y="1881225"/>
            <a:ext cx="7514074" cy="3262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631575" y="579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ADMIN DASHBOARD</a:t>
            </a:r>
            <a:endParaRPr/>
          </a:p>
        </p:txBody>
      </p:sp>
      <p:sp>
        <p:nvSpPr>
          <p:cNvPr id="121" name="Google Shape;121;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2" name="Google Shape;122;p18"/>
          <p:cNvPicPr preferRelativeResize="0"/>
          <p:nvPr/>
        </p:nvPicPr>
        <p:blipFill>
          <a:blip r:embed="rId3">
            <a:alphaModFix/>
          </a:blip>
          <a:stretch>
            <a:fillRect/>
          </a:stretch>
        </p:blipFill>
        <p:spPr>
          <a:xfrm>
            <a:off x="283450" y="2078875"/>
            <a:ext cx="8580700" cy="3035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630675" y="5683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DOCTOR DASHBOARD</a:t>
            </a:r>
            <a:endParaRPr/>
          </a:p>
        </p:txBody>
      </p:sp>
      <p:sp>
        <p:nvSpPr>
          <p:cNvPr id="128" name="Google Shape;128;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9" name="Google Shape;129;p19"/>
          <p:cNvPicPr preferRelativeResize="0"/>
          <p:nvPr/>
        </p:nvPicPr>
        <p:blipFill rotWithShape="1">
          <a:blip r:embed="rId3">
            <a:alphaModFix/>
          </a:blip>
          <a:srcRect b="6681" l="0" r="0" t="14248"/>
          <a:stretch/>
        </p:blipFill>
        <p:spPr>
          <a:xfrm>
            <a:off x="630675" y="1331000"/>
            <a:ext cx="8043824" cy="3577624"/>
          </a:xfrm>
          <a:prstGeom prst="rect">
            <a:avLst/>
          </a:prstGeom>
          <a:noFill/>
          <a:ln>
            <a:noFill/>
          </a:ln>
        </p:spPr>
      </p:pic>
      <p:pic>
        <p:nvPicPr>
          <p:cNvPr id="130" name="Google Shape;130;p19"/>
          <p:cNvPicPr preferRelativeResize="0"/>
          <p:nvPr/>
        </p:nvPicPr>
        <p:blipFill rotWithShape="1">
          <a:blip r:embed="rId4">
            <a:alphaModFix/>
          </a:blip>
          <a:srcRect b="7538" l="0" r="0" t="15300"/>
          <a:stretch/>
        </p:blipFill>
        <p:spPr>
          <a:xfrm>
            <a:off x="266613" y="1250213"/>
            <a:ext cx="8614374" cy="3739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675100" y="513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APPOINTMENT LIST</a:t>
            </a:r>
            <a:endParaRPr/>
          </a:p>
        </p:txBody>
      </p:sp>
      <p:sp>
        <p:nvSpPr>
          <p:cNvPr id="136" name="Google Shape;136;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7" name="Google Shape;137;p20"/>
          <p:cNvPicPr preferRelativeResize="0"/>
          <p:nvPr/>
        </p:nvPicPr>
        <p:blipFill rotWithShape="1">
          <a:blip r:embed="rId3">
            <a:alphaModFix/>
          </a:blip>
          <a:srcRect b="6015" l="0" r="0" t="16471"/>
          <a:stretch/>
        </p:blipFill>
        <p:spPr>
          <a:xfrm>
            <a:off x="675100" y="1357875"/>
            <a:ext cx="8025549" cy="3703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653325" y="492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APPOINTMENT DETAILS</a:t>
            </a:r>
            <a:endParaRPr/>
          </a:p>
        </p:txBody>
      </p:sp>
      <p:sp>
        <p:nvSpPr>
          <p:cNvPr id="143" name="Google Shape;143;p21"/>
          <p:cNvSpPr txBox="1"/>
          <p:nvPr>
            <p:ph idx="1" type="body"/>
          </p:nvPr>
        </p:nvSpPr>
        <p:spPr>
          <a:xfrm>
            <a:off x="729450" y="1385375"/>
            <a:ext cx="7688700" cy="3207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4" name="Google Shape;144;p21"/>
          <p:cNvPicPr preferRelativeResize="0"/>
          <p:nvPr/>
        </p:nvPicPr>
        <p:blipFill rotWithShape="1">
          <a:blip r:embed="rId3">
            <a:alphaModFix/>
          </a:blip>
          <a:srcRect b="6255" l="0" r="0" t="15454"/>
          <a:stretch/>
        </p:blipFill>
        <p:spPr>
          <a:xfrm>
            <a:off x="653325" y="1385375"/>
            <a:ext cx="8347725" cy="36763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